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56" r:id="rId2"/>
    <p:sldId id="258" r:id="rId3"/>
    <p:sldId id="259" r:id="rId4"/>
    <p:sldId id="287" r:id="rId5"/>
    <p:sldId id="288" r:id="rId6"/>
    <p:sldId id="262" r:id="rId7"/>
    <p:sldId id="263" r:id="rId8"/>
    <p:sldId id="264" r:id="rId9"/>
    <p:sldId id="28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  <p:sldId id="276" r:id="rId21"/>
    <p:sldId id="277" r:id="rId22"/>
    <p:sldId id="278" r:id="rId23"/>
    <p:sldId id="281" r:id="rId24"/>
    <p:sldId id="279" r:id="rId25"/>
    <p:sldId id="280" r:id="rId26"/>
    <p:sldId id="289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'[New Microsoft Office Excel Worksheet.xlsx]Sheet1'!$I$8:$I$9</c:f>
              <c:strCache>
                <c:ptCount val="2"/>
                <c:pt idx="0">
                  <c:v>მდედობითი</c:v>
                </c:pt>
                <c:pt idx="1">
                  <c:v>მამრობითი</c:v>
                </c:pt>
              </c:strCache>
            </c:strRef>
          </c:cat>
          <c:val>
            <c:numRef>
              <c:f>'[New Microsoft Office Excel Worksheet.xlsx]Sheet1'!$J$8:$J$9</c:f>
              <c:numCache>
                <c:formatCode>0%</c:formatCode>
                <c:ptCount val="2"/>
                <c:pt idx="0">
                  <c:v>0.67000000000000048</c:v>
                </c:pt>
                <c:pt idx="1">
                  <c:v>0.33000000000000024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'[New Microsoft Office Excel Worksheet.xlsx]Sheet1'!$I$12:$I$13</c:f>
              <c:strCache>
                <c:ptCount val="2"/>
                <c:pt idx="0">
                  <c:v>დიახ</c:v>
                </c:pt>
                <c:pt idx="1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Worksheet.xlsx]Sheet1'!$J$12:$J$13</c:f>
              <c:numCache>
                <c:formatCode>0%</c:formatCode>
                <c:ptCount val="2"/>
                <c:pt idx="0">
                  <c:v>0.86000000000000021</c:v>
                </c:pt>
                <c:pt idx="1">
                  <c:v>0.14000000000000001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Worksheet.xlsx]Sheet1'!$H$10:$H$12</c:f>
              <c:strCache>
                <c:ptCount val="3"/>
                <c:pt idx="0">
                  <c:v>დიახ</c:v>
                </c:pt>
                <c:pt idx="1">
                  <c:v>მიჭირს პასუხი</c:v>
                </c:pt>
                <c:pt idx="2">
                  <c:v>არა</c:v>
                </c:pt>
              </c:strCache>
            </c:strRef>
          </c:cat>
          <c:val>
            <c:numRef>
              <c:f>'[New Microsoft Office Excel Worksheet.xlsx]Sheet1'!$I$10:$I$12</c:f>
              <c:numCache>
                <c:formatCode>0%</c:formatCode>
                <c:ptCount val="3"/>
                <c:pt idx="0">
                  <c:v>0.68</c:v>
                </c:pt>
                <c:pt idx="1">
                  <c:v>0.22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overlap val="-25"/>
        <c:axId val="55370880"/>
        <c:axId val="55372416"/>
      </c:barChart>
      <c:catAx>
        <c:axId val="55370880"/>
        <c:scaling>
          <c:orientation val="minMax"/>
        </c:scaling>
        <c:axPos val="b"/>
        <c:majorTickMark val="none"/>
        <c:tickLblPos val="nextTo"/>
        <c:crossAx val="55372416"/>
        <c:crosses val="autoZero"/>
        <c:auto val="1"/>
        <c:lblAlgn val="ctr"/>
        <c:lblOffset val="100"/>
      </c:catAx>
      <c:valAx>
        <c:axId val="55372416"/>
        <c:scaling>
          <c:orientation val="minMax"/>
        </c:scaling>
        <c:delete val="1"/>
        <c:axPos val="l"/>
        <c:numFmt formatCode="0%" sourceLinked="1"/>
        <c:tickLblPos val="nextTo"/>
        <c:crossAx val="5537088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'[New Microsoft Office Excel Worksheet.xlsx]Sheet1'!$H$10:$H$11</c:f>
              <c:strCache>
                <c:ptCount val="2"/>
                <c:pt idx="0">
                  <c:v>მე არ ვიყავი და შემდეგ აღარ მომიძიებია</c:v>
                </c:pt>
                <c:pt idx="1">
                  <c:v>ლექტორს არ შემოუტანია </c:v>
                </c:pt>
              </c:strCache>
            </c:strRef>
          </c:cat>
          <c:val>
            <c:numRef>
              <c:f>'[New Microsoft Office Excel Worksheet.xlsx]Sheet1'!$I$10:$I$11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Worksheet.xlsx]Sheet1'!$H$8:$H$11</c:f>
              <c:strCache>
                <c:ptCount val="4"/>
                <c:pt idx="0">
                  <c:v>ძალიან ბევრჯერ</c:v>
                </c:pt>
                <c:pt idx="1">
                  <c:v>ერთხელ</c:v>
                </c:pt>
                <c:pt idx="2">
                  <c:v>მიჭირს პასუხი</c:v>
                </c:pt>
                <c:pt idx="3">
                  <c:v>არც ერთხელ</c:v>
                </c:pt>
              </c:strCache>
            </c:strRef>
          </c:cat>
          <c:val>
            <c:numRef>
              <c:f>'[New Microsoft Office Excel Worksheet.xlsx]Sheet1'!$I$8:$I$11</c:f>
              <c:numCache>
                <c:formatCode>0%</c:formatCode>
                <c:ptCount val="4"/>
                <c:pt idx="0">
                  <c:v>0.69000000000000017</c:v>
                </c:pt>
                <c:pt idx="1">
                  <c:v>0.15000000000000005</c:v>
                </c:pt>
                <c:pt idx="2">
                  <c:v>0.13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55292288"/>
        <c:axId val="55293824"/>
      </c:barChart>
      <c:catAx>
        <c:axId val="55292288"/>
        <c:scaling>
          <c:orientation val="minMax"/>
        </c:scaling>
        <c:axPos val="b"/>
        <c:majorTickMark val="none"/>
        <c:tickLblPos val="nextTo"/>
        <c:crossAx val="55293824"/>
        <c:crosses val="autoZero"/>
        <c:auto val="1"/>
        <c:lblAlgn val="ctr"/>
        <c:lblOffset val="100"/>
      </c:catAx>
      <c:valAx>
        <c:axId val="55293824"/>
        <c:scaling>
          <c:orientation val="minMax"/>
        </c:scaling>
        <c:delete val="1"/>
        <c:axPos val="l"/>
        <c:numFmt formatCode="0%" sourceLinked="1"/>
        <c:tickLblPos val="nextTo"/>
        <c:crossAx val="5529228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pieChart>
        <c:varyColors val="1"/>
        <c:ser>
          <c:idx val="0"/>
          <c:order val="0"/>
          <c:tx>
            <c:strRef>
              <c:f>'[New Microsoft Office Excel Worksheet.xlsx]Sheet1'!$J$9</c:f>
              <c:strCache>
                <c:ptCount val="1"/>
                <c:pt idx="0">
                  <c:v>სწორი პასუხი</c:v>
                </c:pt>
              </c:strCache>
            </c:strRef>
          </c:tx>
          <c:dLbls>
            <c:showPercent val="1"/>
          </c:dLbls>
          <c:val>
            <c:numRef>
              <c:f>'[New Microsoft Office Excel Worksheet.xlsx]Sheet1'!$K$9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Worksheet.xlsx]Sheet1'!$H$7:$H$10</c:f>
              <c:strCache>
                <c:ptCount val="4"/>
                <c:pt idx="0">
                  <c:v>არც ერთხელ</c:v>
                </c:pt>
                <c:pt idx="1">
                  <c:v>ძალიან ბევრჯერ</c:v>
                </c:pt>
                <c:pt idx="2">
                  <c:v>მიჭირს პასუხი</c:v>
                </c:pt>
                <c:pt idx="3">
                  <c:v>ერთხელ</c:v>
                </c:pt>
              </c:strCache>
            </c:strRef>
          </c:cat>
          <c:val>
            <c:numRef>
              <c:f>'[New Microsoft Office Excel Worksheet.xlsx]Sheet1'!$I$7:$I$10</c:f>
              <c:numCache>
                <c:formatCode>0%</c:formatCode>
                <c:ptCount val="4"/>
                <c:pt idx="0">
                  <c:v>0.7200000000000002</c:v>
                </c:pt>
                <c:pt idx="1">
                  <c:v>0.13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overlap val="-25"/>
        <c:axId val="55414784"/>
        <c:axId val="55416320"/>
      </c:barChart>
      <c:catAx>
        <c:axId val="55414784"/>
        <c:scaling>
          <c:orientation val="minMax"/>
        </c:scaling>
        <c:axPos val="b"/>
        <c:majorTickMark val="none"/>
        <c:tickLblPos val="nextTo"/>
        <c:crossAx val="55416320"/>
        <c:crosses val="autoZero"/>
        <c:auto val="1"/>
        <c:lblAlgn val="ctr"/>
        <c:lblOffset val="100"/>
      </c:catAx>
      <c:valAx>
        <c:axId val="55416320"/>
        <c:scaling>
          <c:orientation val="minMax"/>
        </c:scaling>
        <c:delete val="1"/>
        <c:axPos val="l"/>
        <c:numFmt formatCode="0%" sourceLinked="1"/>
        <c:tickLblPos val="nextTo"/>
        <c:crossAx val="55414784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'[New Microsoft Office Excel Worksheet.xlsx]Sheet1'!$I$9:$I$10</c:f>
              <c:strCache>
                <c:ptCount val="2"/>
                <c:pt idx="0">
                  <c:v>სწორი პასუხი</c:v>
                </c:pt>
                <c:pt idx="1">
                  <c:v>არასწორი პასუხი</c:v>
                </c:pt>
              </c:strCache>
            </c:strRef>
          </c:cat>
          <c:val>
            <c:numRef>
              <c:f>'[New Microsoft Office Excel Worksheet.xlsx]Sheet1'!$J$9:$J$10</c:f>
              <c:numCache>
                <c:formatCode>0%</c:formatCode>
                <c:ptCount val="2"/>
                <c:pt idx="0">
                  <c:v>0.75000000000000022</c:v>
                </c:pt>
                <c:pt idx="1">
                  <c:v>0.25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Worksheet.xlsx]Sheet1'!$I$7:$I$9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Worksheet.xlsx]Sheet1'!$J$7:$J$9</c:f>
              <c:numCache>
                <c:formatCode>0%</c:formatCode>
                <c:ptCount val="3"/>
                <c:pt idx="0">
                  <c:v>0.9</c:v>
                </c:pt>
                <c:pt idx="1">
                  <c:v>8.0000000000000029E-2</c:v>
                </c:pt>
                <c:pt idx="2">
                  <c:v>2.0000000000000007E-2</c:v>
                </c:pt>
              </c:numCache>
            </c:numRef>
          </c:val>
        </c:ser>
        <c:dLbls>
          <c:showVal val="1"/>
        </c:dLbls>
        <c:overlap val="-25"/>
        <c:axId val="55470720"/>
        <c:axId val="55488896"/>
      </c:barChart>
      <c:catAx>
        <c:axId val="55470720"/>
        <c:scaling>
          <c:orientation val="minMax"/>
        </c:scaling>
        <c:axPos val="b"/>
        <c:majorTickMark val="none"/>
        <c:tickLblPos val="nextTo"/>
        <c:crossAx val="55488896"/>
        <c:crosses val="autoZero"/>
        <c:auto val="1"/>
        <c:lblAlgn val="ctr"/>
        <c:lblOffset val="100"/>
      </c:catAx>
      <c:valAx>
        <c:axId val="55488896"/>
        <c:scaling>
          <c:orientation val="minMax"/>
        </c:scaling>
        <c:delete val="1"/>
        <c:axPos val="l"/>
        <c:numFmt formatCode="0%" sourceLinked="1"/>
        <c:tickLblPos val="nextTo"/>
        <c:crossAx val="55470720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Worksheet.xlsx]Sheet1'!$I$9:$I$11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Worksheet.xlsx]Sheet1'!$J$9:$J$11</c:f>
              <c:numCache>
                <c:formatCode>0%</c:formatCode>
                <c:ptCount val="3"/>
                <c:pt idx="0">
                  <c:v>0.67000000000000026</c:v>
                </c:pt>
                <c:pt idx="1">
                  <c:v>0.31000000000000011</c:v>
                </c:pt>
                <c:pt idx="2">
                  <c:v>2.0000000000000007E-2</c:v>
                </c:pt>
              </c:numCache>
            </c:numRef>
          </c:val>
        </c:ser>
        <c:dLbls>
          <c:showVal val="1"/>
        </c:dLbls>
        <c:overlap val="-25"/>
        <c:axId val="55600256"/>
        <c:axId val="55601792"/>
      </c:barChart>
      <c:catAx>
        <c:axId val="55600256"/>
        <c:scaling>
          <c:orientation val="minMax"/>
        </c:scaling>
        <c:axPos val="l"/>
        <c:majorTickMark val="none"/>
        <c:tickLblPos val="nextTo"/>
        <c:crossAx val="55601792"/>
        <c:crosses val="autoZero"/>
        <c:auto val="1"/>
        <c:lblAlgn val="ctr"/>
        <c:lblOffset val="100"/>
      </c:catAx>
      <c:valAx>
        <c:axId val="55601792"/>
        <c:scaling>
          <c:orientation val="minMax"/>
        </c:scaling>
        <c:delete val="1"/>
        <c:axPos val="b"/>
        <c:numFmt formatCode="0%" sourceLinked="1"/>
        <c:tickLblPos val="nextTo"/>
        <c:crossAx val="5560025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Worksheet.xlsx]Sheet1'!$H$9:$H$13</c:f>
              <c:strCache>
                <c:ptCount val="5"/>
                <c:pt idx="0">
                  <c:v>I კურსი</c:v>
                </c:pt>
                <c:pt idx="1">
                  <c:v>II კურსი</c:v>
                </c:pt>
                <c:pt idx="2">
                  <c:v>III კურსი</c:v>
                </c:pt>
                <c:pt idx="3">
                  <c:v>IVკურსი</c:v>
                </c:pt>
                <c:pt idx="4">
                  <c:v>მაგისტრატურის I კურსი</c:v>
                </c:pt>
              </c:strCache>
            </c:strRef>
          </c:cat>
          <c:val>
            <c:numRef>
              <c:f>'[New Microsoft Office Excel Worksheet.xlsx]Sheet1'!$I$9:$I$13</c:f>
              <c:numCache>
                <c:formatCode>0%</c:formatCode>
                <c:ptCount val="5"/>
                <c:pt idx="0">
                  <c:v>0.55000000000000004</c:v>
                </c:pt>
                <c:pt idx="1">
                  <c:v>0.25</c:v>
                </c:pt>
                <c:pt idx="2">
                  <c:v>0.1</c:v>
                </c:pt>
                <c:pt idx="3">
                  <c:v>8.0000000000000043E-2</c:v>
                </c:pt>
                <c:pt idx="4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53191040"/>
        <c:axId val="53192576"/>
      </c:barChart>
      <c:catAx>
        <c:axId val="53191040"/>
        <c:scaling>
          <c:orientation val="minMax"/>
        </c:scaling>
        <c:axPos val="b"/>
        <c:majorTickMark val="none"/>
        <c:tickLblPos val="nextTo"/>
        <c:crossAx val="53192576"/>
        <c:crosses val="autoZero"/>
        <c:auto val="1"/>
        <c:lblAlgn val="ctr"/>
        <c:lblOffset val="100"/>
      </c:catAx>
      <c:valAx>
        <c:axId val="53192576"/>
        <c:scaling>
          <c:orientation val="minMax"/>
        </c:scaling>
        <c:delete val="1"/>
        <c:axPos val="l"/>
        <c:numFmt formatCode="0%" sourceLinked="1"/>
        <c:tickLblPos val="nextTo"/>
        <c:crossAx val="53191040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Worksheet.xlsx]Sheet1'!$I$8:$I$9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Worksheet.xlsx]Sheet1'!$J$8:$J$9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Val val="1"/>
        </c:dLbls>
        <c:overlap val="-25"/>
        <c:axId val="55519488"/>
        <c:axId val="55529472"/>
      </c:barChart>
      <c:catAx>
        <c:axId val="55519488"/>
        <c:scaling>
          <c:orientation val="minMax"/>
        </c:scaling>
        <c:axPos val="b"/>
        <c:majorTickMark val="none"/>
        <c:tickLblPos val="nextTo"/>
        <c:crossAx val="55529472"/>
        <c:crosses val="autoZero"/>
        <c:auto val="1"/>
        <c:lblAlgn val="ctr"/>
        <c:lblOffset val="100"/>
      </c:catAx>
      <c:valAx>
        <c:axId val="55529472"/>
        <c:scaling>
          <c:orientation val="minMax"/>
        </c:scaling>
        <c:delete val="1"/>
        <c:axPos val="l"/>
        <c:numFmt formatCode="0%" sourceLinked="1"/>
        <c:tickLblPos val="nextTo"/>
        <c:crossAx val="55519488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Worksheet.xlsx]Sheet1'!$I$11:$I$12</c:f>
              <c:strCache>
                <c:ptCount val="2"/>
                <c:pt idx="0">
                  <c:v>დიახ</c:v>
                </c:pt>
                <c:pt idx="1">
                  <c:v>მიჭირს პასუხი</c:v>
                </c:pt>
              </c:strCache>
            </c:strRef>
          </c:cat>
          <c:val>
            <c:numRef>
              <c:f>'[New Microsoft Office Excel Worksheet.xlsx]Sheet1'!$J$11:$J$12</c:f>
              <c:numCache>
                <c:formatCode>0%</c:formatCode>
                <c:ptCount val="2"/>
                <c:pt idx="0">
                  <c:v>0.95000000000000018</c:v>
                </c:pt>
                <c:pt idx="1">
                  <c:v>0.05</c:v>
                </c:pt>
              </c:numCache>
            </c:numRef>
          </c:val>
        </c:ser>
        <c:dLbls>
          <c:showVal val="1"/>
        </c:dLbls>
        <c:overlap val="-25"/>
        <c:axId val="55537024"/>
        <c:axId val="55555200"/>
      </c:barChart>
      <c:catAx>
        <c:axId val="55537024"/>
        <c:scaling>
          <c:orientation val="minMax"/>
        </c:scaling>
        <c:axPos val="b"/>
        <c:majorTickMark val="none"/>
        <c:tickLblPos val="nextTo"/>
        <c:crossAx val="55555200"/>
        <c:crosses val="autoZero"/>
        <c:auto val="1"/>
        <c:lblAlgn val="ctr"/>
        <c:lblOffset val="100"/>
      </c:catAx>
      <c:valAx>
        <c:axId val="55555200"/>
        <c:scaling>
          <c:orientation val="minMax"/>
        </c:scaling>
        <c:delete val="1"/>
        <c:axPos val="l"/>
        <c:numFmt formatCode="0%" sourceLinked="1"/>
        <c:tickLblPos val="nextTo"/>
        <c:crossAx val="55537024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Worksheet.xlsx]Sheet1'!$H$10:$H$11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'[New Microsoft Office Excel Worksheet.xlsx]Sheet1'!$I$10:$I$11</c:f>
              <c:numCache>
                <c:formatCode>0%</c:formatCode>
                <c:ptCount val="2"/>
                <c:pt idx="0">
                  <c:v>0.68</c:v>
                </c:pt>
                <c:pt idx="1">
                  <c:v>0.32000000000000012</c:v>
                </c:pt>
              </c:numCache>
            </c:numRef>
          </c:val>
        </c:ser>
        <c:dLbls>
          <c:showVal val="1"/>
        </c:dLbls>
        <c:overlap val="-25"/>
        <c:axId val="55653120"/>
        <c:axId val="55654656"/>
      </c:barChart>
      <c:catAx>
        <c:axId val="55653120"/>
        <c:scaling>
          <c:orientation val="minMax"/>
        </c:scaling>
        <c:axPos val="b"/>
        <c:majorTickMark val="none"/>
        <c:tickLblPos val="nextTo"/>
        <c:crossAx val="55654656"/>
        <c:crosses val="autoZero"/>
        <c:auto val="1"/>
        <c:lblAlgn val="ctr"/>
        <c:lblOffset val="100"/>
      </c:catAx>
      <c:valAx>
        <c:axId val="55654656"/>
        <c:scaling>
          <c:orientation val="minMax"/>
        </c:scaling>
        <c:delete val="1"/>
        <c:axPos val="l"/>
        <c:numFmt formatCode="0%" sourceLinked="1"/>
        <c:tickLblPos val="nextTo"/>
        <c:crossAx val="55653120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Worksheet.xlsx]Sheet1'!$H$8:$H$11</c:f>
              <c:strCache>
                <c:ptCount val="4"/>
                <c:pt idx="0">
                  <c:v>არ ვიცი, არ მიმიმართავს</c:v>
                </c:pt>
                <c:pt idx="1">
                  <c:v>დიახ, კმაყოფილი ვარ</c:v>
                </c:pt>
                <c:pt idx="2">
                  <c:v>არ ვარ კმაყოფილი</c:v>
                </c:pt>
                <c:pt idx="3">
                  <c:v>მიჭირს პასუხი</c:v>
                </c:pt>
              </c:strCache>
            </c:strRef>
          </c:cat>
          <c:val>
            <c:numRef>
              <c:f>'[New Microsoft Office Excel Worksheet.xlsx]Sheet1'!$I$8:$I$11</c:f>
              <c:numCache>
                <c:formatCode>0%</c:formatCode>
                <c:ptCount val="4"/>
                <c:pt idx="0">
                  <c:v>0.5</c:v>
                </c:pt>
                <c:pt idx="1">
                  <c:v>0.4200000000000001</c:v>
                </c:pt>
                <c:pt idx="2">
                  <c:v>4.0000000000000015E-2</c:v>
                </c:pt>
                <c:pt idx="3">
                  <c:v>4.0000000000000015E-2</c:v>
                </c:pt>
              </c:numCache>
            </c:numRef>
          </c:val>
        </c:ser>
        <c:dLbls>
          <c:showVal val="1"/>
        </c:dLbls>
        <c:overlap val="-25"/>
        <c:axId val="55675136"/>
        <c:axId val="55697408"/>
      </c:barChart>
      <c:catAx>
        <c:axId val="55675136"/>
        <c:scaling>
          <c:orientation val="minMax"/>
        </c:scaling>
        <c:axPos val="b"/>
        <c:majorTickMark val="none"/>
        <c:tickLblPos val="nextTo"/>
        <c:crossAx val="55697408"/>
        <c:crosses val="autoZero"/>
        <c:auto val="1"/>
        <c:lblAlgn val="ctr"/>
        <c:lblOffset val="100"/>
      </c:catAx>
      <c:valAx>
        <c:axId val="55697408"/>
        <c:scaling>
          <c:orientation val="minMax"/>
        </c:scaling>
        <c:delete val="1"/>
        <c:axPos val="l"/>
        <c:numFmt formatCode="0%" sourceLinked="1"/>
        <c:tickLblPos val="nextTo"/>
        <c:crossAx val="55675136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Sheet1!$H$9:$H$10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Sheet1!$I$9:$I$10</c:f>
              <c:numCache>
                <c:formatCode>0%</c:formatCode>
                <c:ptCount val="2"/>
                <c:pt idx="0">
                  <c:v>0.60000000000000009</c:v>
                </c:pt>
                <c:pt idx="1">
                  <c:v>0.4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Worksheet.xlsx]Sheet1'!$I$11:$I$13</c:f>
              <c:strCache>
                <c:ptCount val="3"/>
                <c:pt idx="0">
                  <c:v>დიახ</c:v>
                </c:pt>
                <c:pt idx="1">
                  <c:v>ნაწილობრივ </c:v>
                </c:pt>
                <c:pt idx="2">
                  <c:v>არა</c:v>
                </c:pt>
              </c:strCache>
            </c:strRef>
          </c:cat>
          <c:val>
            <c:numRef>
              <c:f>'[New Microsoft Office Excel Worksheet.xlsx]Sheet1'!$J$11:$J$13</c:f>
              <c:numCache>
                <c:formatCode>0%</c:formatCode>
                <c:ptCount val="3"/>
                <c:pt idx="0">
                  <c:v>0.61000000000000021</c:v>
                </c:pt>
                <c:pt idx="1">
                  <c:v>0.27</c:v>
                </c:pt>
                <c:pt idx="2">
                  <c:v>0.12000000000000002</c:v>
                </c:pt>
              </c:numCache>
            </c:numRef>
          </c:val>
        </c:ser>
        <c:dLbls>
          <c:showVal val="1"/>
        </c:dLbls>
        <c:overlap val="-25"/>
        <c:axId val="55764096"/>
        <c:axId val="55765632"/>
      </c:barChart>
      <c:catAx>
        <c:axId val="55764096"/>
        <c:scaling>
          <c:orientation val="minMax"/>
        </c:scaling>
        <c:axPos val="b"/>
        <c:majorTickMark val="none"/>
        <c:tickLblPos val="nextTo"/>
        <c:crossAx val="55765632"/>
        <c:crosses val="autoZero"/>
        <c:auto val="1"/>
        <c:lblAlgn val="ctr"/>
        <c:lblOffset val="100"/>
      </c:catAx>
      <c:valAx>
        <c:axId val="55765632"/>
        <c:scaling>
          <c:orientation val="minMax"/>
        </c:scaling>
        <c:delete val="1"/>
        <c:axPos val="l"/>
        <c:numFmt formatCode="0%" sourceLinked="1"/>
        <c:tickLblPos val="nextTo"/>
        <c:crossAx val="55764096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Worksheet.xlsx]Sheet1'!$H$8:$H$12</c:f>
              <c:strCache>
                <c:ptCount val="5"/>
                <c:pt idx="0">
                  <c:v>არ მაინტერესებს</c:v>
                </c:pt>
                <c:pt idx="1">
                  <c:v>ვერ ვიღებ სათანადო ინფორმაციას</c:v>
                </c:pt>
                <c:pt idx="2">
                  <c:v>მიჭირს პასუხი</c:v>
                </c:pt>
                <c:pt idx="3">
                  <c:v>საიტი არ არის საინტერესო</c:v>
                </c:pt>
                <c:pt idx="4">
                  <c:v>კომპიუტერი არ მაქვს</c:v>
                </c:pt>
              </c:strCache>
            </c:strRef>
          </c:cat>
          <c:val>
            <c:numRef>
              <c:f>'[New Microsoft Office Excel Worksheet.xlsx]Sheet1'!$I$8:$I$12</c:f>
              <c:numCache>
                <c:formatCode>0%</c:formatCode>
                <c:ptCount val="5"/>
                <c:pt idx="0">
                  <c:v>0.41000000000000009</c:v>
                </c:pt>
                <c:pt idx="1">
                  <c:v>0.24000000000000005</c:v>
                </c:pt>
                <c:pt idx="2">
                  <c:v>0.24000000000000005</c:v>
                </c:pt>
                <c:pt idx="3">
                  <c:v>6.0000000000000019E-2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overlap val="-25"/>
        <c:axId val="55793920"/>
        <c:axId val="55799808"/>
      </c:barChart>
      <c:catAx>
        <c:axId val="55793920"/>
        <c:scaling>
          <c:orientation val="minMax"/>
        </c:scaling>
        <c:axPos val="b"/>
        <c:majorTickMark val="none"/>
        <c:tickLblPos val="nextTo"/>
        <c:crossAx val="55799808"/>
        <c:crosses val="autoZero"/>
        <c:auto val="1"/>
        <c:lblAlgn val="ctr"/>
        <c:lblOffset val="100"/>
      </c:catAx>
      <c:valAx>
        <c:axId val="55799808"/>
        <c:scaling>
          <c:orientation val="minMax"/>
        </c:scaling>
        <c:delete val="1"/>
        <c:axPos val="l"/>
        <c:numFmt formatCode="0%" sourceLinked="1"/>
        <c:tickLblPos val="nextTo"/>
        <c:crossAx val="5579392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Worksheet.xlsx]Sheet1'!$H$10:$H$13</c:f>
              <c:strCache>
                <c:ptCount val="4"/>
                <c:pt idx="0">
                  <c:v>მომწონს</c:v>
                </c:pt>
                <c:pt idx="1">
                  <c:v>ნაწილობრივ მომწონს</c:v>
                </c:pt>
                <c:pt idx="2">
                  <c:v>ძალიან მომწონს</c:v>
                </c:pt>
                <c:pt idx="3">
                  <c:v>არ მომწონს</c:v>
                </c:pt>
              </c:strCache>
            </c:strRef>
          </c:cat>
          <c:val>
            <c:numRef>
              <c:f>'[New Microsoft Office Excel Worksheet.xlsx]Sheet1'!$I$10:$I$13</c:f>
              <c:numCache>
                <c:formatCode>0%</c:formatCode>
                <c:ptCount val="4"/>
                <c:pt idx="0">
                  <c:v>0.51</c:v>
                </c:pt>
                <c:pt idx="1">
                  <c:v>0.25</c:v>
                </c:pt>
                <c:pt idx="2">
                  <c:v>0.16</c:v>
                </c:pt>
                <c:pt idx="3">
                  <c:v>8.0000000000000043E-2</c:v>
                </c:pt>
              </c:numCache>
            </c:numRef>
          </c:val>
        </c:ser>
        <c:dLbls>
          <c:showVal val="1"/>
        </c:dLbls>
        <c:overlap val="-25"/>
        <c:axId val="53286400"/>
        <c:axId val="53287936"/>
      </c:barChart>
      <c:catAx>
        <c:axId val="53286400"/>
        <c:scaling>
          <c:orientation val="minMax"/>
        </c:scaling>
        <c:axPos val="b"/>
        <c:majorTickMark val="none"/>
        <c:tickLblPos val="nextTo"/>
        <c:crossAx val="53287936"/>
        <c:crosses val="autoZero"/>
        <c:auto val="1"/>
        <c:lblAlgn val="ctr"/>
        <c:lblOffset val="100"/>
      </c:catAx>
      <c:valAx>
        <c:axId val="53287936"/>
        <c:scaling>
          <c:orientation val="minMax"/>
        </c:scaling>
        <c:delete val="1"/>
        <c:axPos val="l"/>
        <c:numFmt formatCode="0%" sourceLinked="1"/>
        <c:tickLblPos val="nextTo"/>
        <c:crossAx val="5328640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Worksheet.xlsx]Sheet1'!$H$11:$H$14</c:f>
              <c:strCache>
                <c:ptCount val="4"/>
                <c:pt idx="0">
                  <c:v>ნაწილობრივ დაცულია</c:v>
                </c:pt>
                <c:pt idx="1">
                  <c:v>სრულადაა დაცული</c:v>
                </c:pt>
                <c:pt idx="2">
                  <c:v>მიჭირს პასუხი</c:v>
                </c:pt>
                <c:pt idx="3">
                  <c:v>საერთოდ არ არის დაცული</c:v>
                </c:pt>
              </c:strCache>
            </c:strRef>
          </c:cat>
          <c:val>
            <c:numRef>
              <c:f>'[New Microsoft Office Excel Worksheet.xlsx]Sheet1'!$I$11:$I$14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0.37000000000000016</c:v>
                </c:pt>
                <c:pt idx="2">
                  <c:v>4.0000000000000022E-2</c:v>
                </c:pt>
                <c:pt idx="3">
                  <c:v>2.0000000000000011E-2</c:v>
                </c:pt>
              </c:numCache>
            </c:numRef>
          </c:val>
        </c:ser>
        <c:dLbls>
          <c:showVal val="1"/>
        </c:dLbls>
        <c:overlap val="-25"/>
        <c:axId val="53320320"/>
        <c:axId val="53330304"/>
      </c:barChart>
      <c:catAx>
        <c:axId val="53320320"/>
        <c:scaling>
          <c:orientation val="minMax"/>
        </c:scaling>
        <c:axPos val="b"/>
        <c:majorTickMark val="none"/>
        <c:tickLblPos val="nextTo"/>
        <c:crossAx val="53330304"/>
        <c:crosses val="autoZero"/>
        <c:auto val="1"/>
        <c:lblAlgn val="ctr"/>
        <c:lblOffset val="100"/>
      </c:catAx>
      <c:valAx>
        <c:axId val="53330304"/>
        <c:scaling>
          <c:orientation val="minMax"/>
        </c:scaling>
        <c:delete val="1"/>
        <c:axPos val="l"/>
        <c:numFmt formatCode="0%" sourceLinked="1"/>
        <c:tickLblPos val="nextTo"/>
        <c:crossAx val="5332032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Worksheet.xlsx]Sheet1'!$H$10:$H$13</c:f>
              <c:strCache>
                <c:ptCount val="4"/>
                <c:pt idx="0">
                  <c:v>საშუალო</c:v>
                </c:pt>
                <c:pt idx="1">
                  <c:v>მაღალი</c:v>
                </c:pt>
                <c:pt idx="2">
                  <c:v>საკმაოდ მაღალი</c:v>
                </c:pt>
                <c:pt idx="3">
                  <c:v>დაბალი</c:v>
                </c:pt>
              </c:strCache>
            </c:strRef>
          </c:cat>
          <c:val>
            <c:numRef>
              <c:f>'[New Microsoft Office Excel Worksheet.xlsx]Sheet1'!$I$10:$I$13</c:f>
              <c:numCache>
                <c:formatCode>0%</c:formatCode>
                <c:ptCount val="4"/>
                <c:pt idx="0">
                  <c:v>0.43000000000000016</c:v>
                </c:pt>
                <c:pt idx="1">
                  <c:v>0.33000000000000024</c:v>
                </c:pt>
                <c:pt idx="2">
                  <c:v>0.2</c:v>
                </c:pt>
                <c:pt idx="3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53743616"/>
        <c:axId val="53745152"/>
      </c:barChart>
      <c:catAx>
        <c:axId val="53743616"/>
        <c:scaling>
          <c:orientation val="minMax"/>
        </c:scaling>
        <c:axPos val="b"/>
        <c:majorTickMark val="none"/>
        <c:tickLblPos val="nextTo"/>
        <c:crossAx val="53745152"/>
        <c:crosses val="autoZero"/>
        <c:auto val="1"/>
        <c:lblAlgn val="ctr"/>
        <c:lblOffset val="100"/>
      </c:catAx>
      <c:valAx>
        <c:axId val="53745152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5374361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Worksheet.xlsx]Sheet1'!$E$7:$E$9</c:f>
              <c:strCache>
                <c:ptCount val="3"/>
                <c:pt idx="0">
                  <c:v>ძირითადად იყენებენ</c:v>
                </c:pt>
                <c:pt idx="1">
                  <c:v>ნაწილობრივ იყენებენ</c:v>
                </c:pt>
                <c:pt idx="2">
                  <c:v>საერთოდ არ იყენებენ</c:v>
                </c:pt>
              </c:strCache>
            </c:strRef>
          </c:cat>
          <c:val>
            <c:numRef>
              <c:f>'[New Microsoft Office Excel Worksheet.xlsx]Sheet1'!$F$7:$F$9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0.37000000000000011</c:v>
                </c:pt>
                <c:pt idx="2">
                  <c:v>6.0000000000000019E-2</c:v>
                </c:pt>
              </c:numCache>
            </c:numRef>
          </c:val>
        </c:ser>
        <c:dLbls>
          <c:showVal val="1"/>
        </c:dLbls>
        <c:overlap val="-25"/>
        <c:axId val="53777536"/>
        <c:axId val="53779072"/>
      </c:barChart>
      <c:catAx>
        <c:axId val="53777536"/>
        <c:scaling>
          <c:orientation val="minMax"/>
        </c:scaling>
        <c:axPos val="b"/>
        <c:majorTickMark val="none"/>
        <c:tickLblPos val="nextTo"/>
        <c:crossAx val="53779072"/>
        <c:crosses val="autoZero"/>
        <c:auto val="1"/>
        <c:lblAlgn val="ctr"/>
        <c:lblOffset val="100"/>
      </c:catAx>
      <c:valAx>
        <c:axId val="53779072"/>
        <c:scaling>
          <c:orientation val="minMax"/>
        </c:scaling>
        <c:delete val="1"/>
        <c:axPos val="l"/>
        <c:numFmt formatCode="0%" sourceLinked="1"/>
        <c:tickLblPos val="nextTo"/>
        <c:crossAx val="5377753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Worksheet.xlsx]Sheet1'!$H$9:$H$13</c:f>
              <c:strCache>
                <c:ptCount val="5"/>
                <c:pt idx="0">
                  <c:v>დიახ მაქვს</c:v>
                </c:pt>
                <c:pt idx="1">
                  <c:v>ზოგი საგნის კი, ზოგი საგნის არა</c:v>
                </c:pt>
                <c:pt idx="2">
                  <c:v>არც ერთი საგნის არ მაქვს</c:v>
                </c:pt>
                <c:pt idx="3">
                  <c:v>არ ვიცი რა არის სილაბუსი</c:v>
                </c:pt>
                <c:pt idx="4">
                  <c:v>მიჭირს პასუხი</c:v>
                </c:pt>
              </c:strCache>
            </c:strRef>
          </c:cat>
          <c:val>
            <c:numRef>
              <c:f>'[New Microsoft Office Excel Worksheet.xlsx]Sheet1'!$I$9:$I$13</c:f>
              <c:numCache>
                <c:formatCode>0%</c:formatCode>
                <c:ptCount val="5"/>
                <c:pt idx="0">
                  <c:v>0.53</c:v>
                </c:pt>
                <c:pt idx="1">
                  <c:v>0.31000000000000011</c:v>
                </c:pt>
                <c:pt idx="2">
                  <c:v>6.0000000000000019E-2</c:v>
                </c:pt>
                <c:pt idx="3">
                  <c:v>6.0000000000000019E-2</c:v>
                </c:pt>
                <c:pt idx="4">
                  <c:v>4.0000000000000015E-2</c:v>
                </c:pt>
              </c:numCache>
            </c:numRef>
          </c:val>
        </c:ser>
        <c:dLbls>
          <c:showVal val="1"/>
        </c:dLbls>
        <c:overlap val="-25"/>
        <c:axId val="53799552"/>
        <c:axId val="53875072"/>
      </c:barChart>
      <c:catAx>
        <c:axId val="53799552"/>
        <c:scaling>
          <c:orientation val="minMax"/>
        </c:scaling>
        <c:axPos val="b"/>
        <c:majorTickMark val="none"/>
        <c:tickLblPos val="nextTo"/>
        <c:crossAx val="53875072"/>
        <c:crosses val="autoZero"/>
        <c:auto val="1"/>
        <c:lblAlgn val="ctr"/>
        <c:lblOffset val="100"/>
      </c:catAx>
      <c:valAx>
        <c:axId val="53875072"/>
        <c:scaling>
          <c:orientation val="minMax"/>
        </c:scaling>
        <c:delete val="1"/>
        <c:axPos val="l"/>
        <c:numFmt formatCode="0%" sourceLinked="1"/>
        <c:tickLblPos val="nextTo"/>
        <c:crossAx val="537995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'[New Microsoft Office Excel Worksheet.xlsx]Sheet1'!$H$9:$H$11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'[New Microsoft Office Excel Worksheet.xlsx]Sheet1'!$I$9:$I$11</c:f>
              <c:numCache>
                <c:formatCode>0%</c:formatCode>
                <c:ptCount val="3"/>
                <c:pt idx="0">
                  <c:v>0.86000000000000021</c:v>
                </c:pt>
                <c:pt idx="1">
                  <c:v>0.12000000000000002</c:v>
                </c:pt>
                <c:pt idx="2">
                  <c:v>2.0000000000000007E-2</c:v>
                </c:pt>
              </c:numCache>
            </c:numRef>
          </c:val>
        </c:ser>
        <c:dLbls>
          <c:showVal val="1"/>
        </c:dLbls>
        <c:overlap val="-25"/>
        <c:axId val="53899264"/>
        <c:axId val="53900800"/>
      </c:barChart>
      <c:catAx>
        <c:axId val="53899264"/>
        <c:scaling>
          <c:orientation val="minMax"/>
        </c:scaling>
        <c:axPos val="l"/>
        <c:majorTickMark val="none"/>
        <c:tickLblPos val="nextTo"/>
        <c:crossAx val="53900800"/>
        <c:crosses val="autoZero"/>
        <c:auto val="1"/>
        <c:lblAlgn val="ctr"/>
        <c:lblOffset val="100"/>
      </c:catAx>
      <c:valAx>
        <c:axId val="53900800"/>
        <c:scaling>
          <c:orientation val="minMax"/>
        </c:scaling>
        <c:delete val="1"/>
        <c:axPos val="b"/>
        <c:numFmt formatCode="0%" sourceLinked="1"/>
        <c:tickLblPos val="nextTo"/>
        <c:crossAx val="5389926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'[New Microsoft Office Excel Worksheet.xlsx]Sheet1'!$I$10:$I$11</c:f>
              <c:strCache>
                <c:ptCount val="2"/>
                <c:pt idx="0">
                  <c:v>არა</c:v>
                </c:pt>
                <c:pt idx="1">
                  <c:v>დიახ</c:v>
                </c:pt>
              </c:strCache>
            </c:strRef>
          </c:cat>
          <c:val>
            <c:numRef>
              <c:f>'[New Microsoft Office Excel Worksheet.xlsx]Sheet1'!$J$10:$J$11</c:f>
              <c:numCache>
                <c:formatCode>0%</c:formatCode>
                <c:ptCount val="2"/>
                <c:pt idx="0">
                  <c:v>0.52</c:v>
                </c:pt>
                <c:pt idx="1">
                  <c:v>0.48000000000000009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21C67-382C-46EA-8636-D529A78CAD1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FE5F-3924-4095-9090-CC9A29415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FE5F-3924-4095-9090-CC9A29415E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426720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თელავის უნივერსიტეტ</a:t>
            </a:r>
            <a:r>
              <a:rPr lang="ka-GE" dirty="0" smtClean="0"/>
              <a:t>ის სტუდენტების გამოკითხვა</a:t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ჰუმანიტარულ მეცნიერებათა ფაკულტეტი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a-GE" dirty="0" smtClean="0"/>
              <a:t>      სალომე თათულიშვილი 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გაქვთ თუ არა ყველა იმ საგნის სილაბუსი, რომლებსაც ამ სემესტრში სწავლობთ?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/>
              <a:t>მუშაობს თუ არა ლექტორი სილაბუსის მიხედვით?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გიწევენ თუ არა ლექტორები სილაბუსით გათვალისწინებულ დამატებით კონსულტაციებს?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სილაბუსებში ლექტორების მიერ მითითებული ლიტერატურა არის თუ არა თელავის უნივერსიტეტის ბიბლიოთეკაში?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რა მიზეზით არ გაქვთ ეს სილაბუსი / სილაბუსები?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უნივერსიტეტში სწავლის მანძილზე, რამდენჯერ გქონდათ შეხვედრა თქვენი ფაკულტეტის დეკანთან?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200" b="1" dirty="0" smtClean="0"/>
              <a:t/>
            </a:r>
            <a:br>
              <a:rPr lang="ka-GE" sz="22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400" b="1" dirty="0" smtClean="0"/>
              <a:t>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b="1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800" b="1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კვლევის დეტალები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ka-GE" sz="3200" dirty="0" smtClean="0"/>
              <a:t>კვლევის ჩატარების თარიღი:</a:t>
            </a:r>
            <a:r>
              <a:rPr lang="en-US" sz="3200" dirty="0" smtClean="0"/>
              <a:t> </a:t>
            </a:r>
            <a:r>
              <a:rPr lang="ka-GE" sz="3200" dirty="0" smtClean="0"/>
              <a:t>23 – 26 დეკემბერი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კვლევა ჩაატარა 6 ინტერვიუერმა;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კვლევის მეთოდი: რაოდენობრივი კვლევა, პირისპირ ინტერვიუ;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გენერალური ერთობლიობა</a:t>
            </a:r>
            <a:r>
              <a:rPr lang="en-US" sz="3200" dirty="0" smtClean="0"/>
              <a:t>: </a:t>
            </a:r>
            <a:r>
              <a:rPr lang="ka-GE" sz="3200" dirty="0" smtClean="0"/>
              <a:t>თელავის სახელმწიფო უნივერსიტეტის ჰუმანიტარულ მეცნიერებათა ფაკულტეტი;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შერჩევითი ერთობლიობა: 65 სტუდენტი</a:t>
            </a:r>
            <a:r>
              <a:rPr lang="en-US" sz="3200" dirty="0" smtClean="0"/>
              <a:t>.</a:t>
            </a:r>
            <a:endParaRPr lang="ka-GE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პირადად თქვენთვის, მისაღებია თუ არა, რომ ლექციაზე დასწრება შეფასდეს კონკრეტული ქულით?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სარგებლობთ, თუ არა უნივერსიტეტის ბიბლიოთეკის ლიტერატურით?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კმაყოფილი ხართ თუ არა უნივერსიტეტის ბიბლიოთეკის თანამშრომლების მიერ გაწეული მომსახურებით?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ზოგადად გაქვთ თუ არა ინფორმაცია, თელავის უნივერსიტეტში არსებული გაცვლითი პროგრამების შესახებ?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ka-GE" sz="2800" b="1" dirty="0" smtClean="0"/>
              <a:t>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dirty="0" smtClean="0"/>
              <a:t>შედიხართ თუ არა უნივერსიტეტის ოფიციალურ ვებ – გვერდზე ინფორმაციის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იღებთ თუ არა ამომწურავ ინფორმაციას უნივერსიტეტის ოფიციალური საიტიდან?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რატომ არ შედიხართ უნივერსიტეტის ოფიციალურ ვებ</a:t>
            </a:r>
            <a:r>
              <a:rPr lang="en-US" sz="3200" b="1" dirty="0" smtClean="0"/>
              <a:t> </a:t>
            </a:r>
            <a:r>
              <a:rPr lang="ka-GE" sz="3200" b="1" dirty="0" smtClean="0"/>
              <a:t>-გვერდზე?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ka-GE" sz="5400" dirty="0" smtClean="0"/>
              <a:t>დიდი მადლობა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/>
            <a:r>
              <a:rPr lang="en-US" dirty="0" err="1" smtClean="0"/>
              <a:t>რესპონდენტის</a:t>
            </a:r>
            <a:r>
              <a:rPr lang="en-US" dirty="0" smtClean="0"/>
              <a:t> </a:t>
            </a:r>
            <a:r>
              <a:rPr lang="en-US" dirty="0" err="1" smtClean="0"/>
              <a:t>სქესი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რომელ კურსზე სწავლობთ?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ზოგადად, რამდენად მოგწონთ ან რამდენად არ მოგწონთ თელავის უნივერსიტეტში სწავლა?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როგორ შეაფასებდით სწავლის ხარისხს თელავის სახელმწიფო უნივერსიტეტში?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400" b="1" dirty="0" smtClean="0"/>
              <a:t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>
                <a:solidFill>
                  <a:schemeClr val="tx1"/>
                </a:solidFill>
              </a:rPr>
              <a:t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</a:t>
            </a:r>
            <a:r>
              <a:rPr lang="ka-GE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უნივერსიტეტის კეთილმოწყობა, აუდიტორიების რემონტი </a:t>
            </a:r>
            <a:r>
              <a:rPr lang="en-US" sz="2300" dirty="0" smtClean="0"/>
              <a:t>31</a:t>
            </a:r>
            <a:r>
              <a:rPr lang="ka-GE" sz="2300" dirty="0" smtClean="0"/>
              <a:t>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ლექტორების მიერ სტუდენტთა ცოდნის სამართლიანი შეფასება - </a:t>
            </a:r>
            <a:r>
              <a:rPr lang="en-US" sz="2300" dirty="0" smtClean="0"/>
              <a:t>20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ka-GE" sz="2300" dirty="0" smtClean="0"/>
              <a:t>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ახალი სასწავლო პროგრამების დანერგვა - </a:t>
            </a:r>
            <a:r>
              <a:rPr lang="en-US" sz="2300" dirty="0" smtClean="0"/>
              <a:t>16</a:t>
            </a:r>
            <a:r>
              <a:rPr lang="ka-GE" sz="2300" dirty="0" smtClean="0"/>
              <a:t> 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პროფესორ-მასწავლებლების კვალიფიკაციის ამაღლება – </a:t>
            </a:r>
            <a:r>
              <a:rPr lang="en-US" sz="2300" dirty="0" smtClean="0"/>
              <a:t>10 </a:t>
            </a:r>
            <a:r>
              <a:rPr lang="ka-GE" sz="2300" dirty="0" smtClean="0"/>
              <a:t>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სტუდენტების მონდომება / მოწადინება / მეტი აქტიურობა -</a:t>
            </a:r>
            <a:r>
              <a:rPr lang="en-US" sz="2300" dirty="0" smtClean="0"/>
              <a:t>6</a:t>
            </a:r>
            <a:r>
              <a:rPr lang="ka-GE" sz="2300" dirty="0" smtClean="0"/>
              <a:t>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კომპიუტერული კლასების რაოდენობის გაზრდა </a:t>
            </a:r>
            <a:r>
              <a:rPr lang="en-US" sz="2300" dirty="0" smtClean="0"/>
              <a:t>4</a:t>
            </a:r>
            <a:r>
              <a:rPr lang="ka-GE" sz="2300" dirty="0" smtClean="0"/>
              <a:t> 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ბიბლიოთეკაში ახალი სახელმძღვანელოების შეძენა / გადახალისება - </a:t>
            </a:r>
            <a:r>
              <a:rPr lang="en-US" sz="2300" dirty="0" smtClean="0">
                <a:solidFill>
                  <a:srgbClr val="FF0000"/>
                </a:solidFill>
              </a:rPr>
              <a:t>4</a:t>
            </a:r>
            <a:r>
              <a:rPr lang="ka-GE" sz="2300" dirty="0" smtClean="0"/>
              <a:t> 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პროფესორ-მასწავლებლების ხელფასების გაზრდა – </a:t>
            </a:r>
            <a:r>
              <a:rPr lang="en-US" sz="2300" dirty="0" smtClean="0"/>
              <a:t>4 </a:t>
            </a:r>
            <a:r>
              <a:rPr lang="ka-GE" sz="2300" dirty="0" smtClean="0"/>
              <a:t>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მკაცრი მოთხოვნა ლექტორების მხრიდან - 2 %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პროფესორ-მასწავლებლებსა და სტუდენტებს შორის ურთიერთობის გაუმჯობესება - 3 %</a:t>
            </a:r>
          </a:p>
          <a:p>
            <a:pPr algn="just">
              <a:buFont typeface="Wingdings" pitchFamily="2" charset="2"/>
              <a:buChar char="Ø"/>
            </a:pPr>
            <a:r>
              <a:rPr lang="ka-GE" sz="2300" dirty="0" smtClean="0"/>
              <a:t>პროფესორ-მასწავლებლებსა და სტუდენტებს შორის ურთიერთობის გაუმჯობესება – </a:t>
            </a:r>
            <a:r>
              <a:rPr lang="en-US" sz="2300" dirty="0" smtClean="0"/>
              <a:t>2 </a:t>
            </a:r>
            <a:r>
              <a:rPr lang="ka-GE" sz="2300" dirty="0" smtClean="0"/>
              <a:t>%</a:t>
            </a:r>
          </a:p>
          <a:p>
            <a:pPr>
              <a:buNone/>
            </a:pPr>
            <a:endParaRPr lang="ka-GE" sz="23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pPr>
              <a:buFont typeface="Wingdings" pitchFamily="2" charset="2"/>
              <a:buChar char="Ø"/>
            </a:pPr>
            <a:endParaRPr lang="en-US" sz="1900" dirty="0" smtClean="0"/>
          </a:p>
          <a:p>
            <a:pPr>
              <a:buFont typeface="Wingdings" pitchFamily="2" charset="2"/>
              <a:buChar char="Ø"/>
            </a:pPr>
            <a:endParaRPr lang="ka-GE" sz="1900" dirty="0" smtClean="0"/>
          </a:p>
          <a:p>
            <a:endParaRPr lang="ka-GE" sz="1800" dirty="0" smtClean="0"/>
          </a:p>
          <a:p>
            <a:endParaRPr lang="ka-GE" sz="1800" dirty="0" smtClean="0"/>
          </a:p>
          <a:p>
            <a:endParaRPr lang="ka-GE" sz="180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ka-GE" dirty="0" smtClean="0">
              <a:solidFill>
                <a:srgbClr val="FF00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584</TotalTime>
  <Words>385</Words>
  <Application>Microsoft Office PowerPoint</Application>
  <PresentationFormat>On-screen Show (4:3)</PresentationFormat>
  <Paragraphs>71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    თელავის უნივერსიტეტის სტუდენტების გამოკითხვა   ჰუმანიტარულ მეცნიერებათა ფაკულტეტი</vt:lpstr>
      <vt:lpstr>კვლევის დეტალები</vt:lpstr>
      <vt:lpstr>რესპონდენტის სქესი </vt:lpstr>
      <vt:lpstr>რომელ კურსზე სწავლობთ?</vt:lpstr>
      <vt:lpstr>ზოგადად, რამდენად მოგწონთ ან რამდენად არ მოგწონთ თელავის უნივერსიტეტში სწავლა?</vt:lpstr>
      <vt:lpstr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 </vt:lpstr>
      <vt:lpstr>როგორ შეაფასებდით სწავლის ხარისხს თელავის სახელმწიფო უნივერსიტეტში? </vt:lpstr>
      <vt:lpstr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vt:lpstr>
      <vt:lpstr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 </vt:lpstr>
      <vt:lpstr>გაქვთ თუ არა ყველა იმ საგნის სილაბუსი, რომლებსაც ამ სემესტრში სწავლობთ? </vt:lpstr>
      <vt:lpstr>მუშაობს თუ არა ლექტორი სილაბუსის მიხედვით?</vt:lpstr>
      <vt:lpstr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vt:lpstr>
      <vt:lpstr>გიწევენ თუ არა ლექტორები სილაბუსით გათვალისწინებულ დამატებით კონსულტაციებს?</vt:lpstr>
      <vt:lpstr>სილაბუსებში ლექტორების მიერ მითითებული ლიტერატურა არის თუ არა თელავის უნივერსიტეტის ბიბლიოთეკაში?</vt:lpstr>
      <vt:lpstr>რა მიზეზით არ გაქვთ ეს სილაბუსი / სილაბუსები? </vt:lpstr>
      <vt:lpstr>უნივერსიტეტში სწავლის მანძილზე, რამდენჯერ გქონდათ შეხვედრა თქვენი ფაკულტეტის დეკანთან?</vt:lpstr>
      <vt:lpstr>რა ჰქვია მას?</vt:lpstr>
      <vt:lpstr>   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     </vt:lpstr>
      <vt:lpstr>რა ჰქვია მას?</vt:lpstr>
      <vt:lpstr>პირადად თქვენთვის, მისაღებია თუ არა, რომ ლექციაზე დასწრება შეფასდეს კონკრეტული ქულით?</vt:lpstr>
      <vt:lpstr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vt:lpstr>
      <vt:lpstr>სარგებლობთ, თუ არა უნივერსიტეტის ბიბლიოთეკის ლიტერატურით?</vt:lpstr>
      <vt:lpstr>კმაყოფილი ხართ თუ არა უნივერსიტეტის ბიბლიოთეკის თანამშრომლების მიერ გაწეული მომსახურებით?</vt:lpstr>
      <vt:lpstr>ზოგადად გაქვთ თუ არა ინფორმაცია, თელავის უნივერსიტეტში არსებული გაცვლითი პროგრამების შესახებ?</vt:lpstr>
      <vt:lpstr> 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 </vt:lpstr>
      <vt:lpstr>შედიხართ თუ არა უნივერსიტეტის ოფიციალურ ვებ – გვერდზე ინფორმაციის მისაღებად?</vt:lpstr>
      <vt:lpstr>იღებთ თუ არა ამომწურავ ინფორმაციას უნივერსიტეტის ოფიციალური საიტიდან?</vt:lpstr>
      <vt:lpstr>რატომ არ შედიხართ უნივერსიტეტის ოფიციალურ ვებ -გვერდზე?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განათლების მეცნიერებათა ფაკულტეტი</dc:title>
  <dc:creator>computer</dc:creator>
  <cp:lastModifiedBy>salome</cp:lastModifiedBy>
  <cp:revision>44</cp:revision>
  <dcterms:created xsi:type="dcterms:W3CDTF">2006-08-16T00:00:00Z</dcterms:created>
  <dcterms:modified xsi:type="dcterms:W3CDTF">2014-01-10T07:48:06Z</dcterms:modified>
</cp:coreProperties>
</file>